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9" r:id="rId8"/>
    <p:sldId id="273" r:id="rId9"/>
    <p:sldId id="271" r:id="rId10"/>
    <p:sldId id="262" r:id="rId11"/>
    <p:sldId id="263" r:id="rId12"/>
    <p:sldId id="264" r:id="rId13"/>
    <p:sldId id="265" r:id="rId14"/>
    <p:sldId id="266" r:id="rId15"/>
    <p:sldId id="267" r:id="rId16"/>
    <p:sldId id="27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45" autoAdjust="0"/>
  </p:normalViewPr>
  <p:slideViewPr>
    <p:cSldViewPr>
      <p:cViewPr varScale="1">
        <p:scale>
          <a:sx n="54" d="100"/>
          <a:sy n="54" d="100"/>
        </p:scale>
        <p:origin x="918" y="78"/>
      </p:cViewPr>
      <p:guideLst>
        <p:guide orient="horz" pos="2160"/>
        <p:guide pos="2880"/>
      </p:guideLst>
    </p:cSldViewPr>
  </p:slideViewPr>
  <p:outlineViewPr>
    <p:cViewPr>
      <p:scale>
        <a:sx n="33" d="100"/>
        <a:sy n="33" d="100"/>
      </p:scale>
      <p:origin x="42"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0E3FA-2F18-4AA7-BD8C-E0C8E30DC0AF}" type="datetimeFigureOut">
              <a:rPr lang="en-US" smtClean="0"/>
              <a:t>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5D2ED-1204-4713-B285-755A2430BC0C}" type="slidenum">
              <a:rPr lang="en-US" smtClean="0"/>
              <a:t>‹#›</a:t>
            </a:fld>
            <a:endParaRPr lang="en-US"/>
          </a:p>
        </p:txBody>
      </p:sp>
    </p:spTree>
    <p:extLst>
      <p:ext uri="{BB962C8B-B14F-4D97-AF65-F5344CB8AC3E}">
        <p14:creationId xmlns:p14="http://schemas.microsoft.com/office/powerpoint/2010/main" val="421922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Justina Claggett</a:t>
            </a:r>
          </a:p>
        </p:txBody>
      </p:sp>
      <p:sp>
        <p:nvSpPr>
          <p:cNvPr id="4" name="Slide Number Placeholder 3"/>
          <p:cNvSpPr>
            <a:spLocks noGrp="1"/>
          </p:cNvSpPr>
          <p:nvPr>
            <p:ph type="sldNum" sz="quarter" idx="10"/>
          </p:nvPr>
        </p:nvSpPr>
        <p:spPr/>
        <p:txBody>
          <a:bodyPr/>
          <a:lstStyle/>
          <a:p>
            <a:fld id="{25E5D2ED-1204-4713-B285-755A2430BC0C}" type="slidenum">
              <a:rPr lang="en-US" smtClean="0"/>
              <a:t>1</a:t>
            </a:fld>
            <a:endParaRPr lang="en-US"/>
          </a:p>
        </p:txBody>
      </p:sp>
    </p:spTree>
    <p:extLst>
      <p:ext uri="{BB962C8B-B14F-4D97-AF65-F5344CB8AC3E}">
        <p14:creationId xmlns:p14="http://schemas.microsoft.com/office/powerpoint/2010/main" val="149537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E5D2ED-1204-4713-B285-755A2430BC0C}" type="slidenum">
              <a:rPr lang="en-US" smtClean="0"/>
              <a:t>8</a:t>
            </a:fld>
            <a:endParaRPr lang="en-US"/>
          </a:p>
        </p:txBody>
      </p:sp>
    </p:spTree>
    <p:extLst>
      <p:ext uri="{BB962C8B-B14F-4D97-AF65-F5344CB8AC3E}">
        <p14:creationId xmlns:p14="http://schemas.microsoft.com/office/powerpoint/2010/main" val="302058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E5D2ED-1204-4713-B285-755A2430BC0C}" type="slidenum">
              <a:rPr lang="en-US" smtClean="0"/>
              <a:t>9</a:t>
            </a:fld>
            <a:endParaRPr lang="en-US"/>
          </a:p>
        </p:txBody>
      </p:sp>
    </p:spTree>
    <p:extLst>
      <p:ext uri="{BB962C8B-B14F-4D97-AF65-F5344CB8AC3E}">
        <p14:creationId xmlns:p14="http://schemas.microsoft.com/office/powerpoint/2010/main" val="165532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E5D2ED-1204-4713-B285-755A2430BC0C}" type="slidenum">
              <a:rPr lang="en-US" smtClean="0"/>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49FD5C-FB3F-4FA8-9A0B-77CF4D300F57}" type="datetimeFigureOut">
              <a:rPr lang="en-US" smtClean="0"/>
              <a:pPr/>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292399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49FD5C-FB3F-4FA8-9A0B-77CF4D300F57}" type="datetimeFigureOut">
              <a:rPr lang="en-US" smtClean="0"/>
              <a:pPr/>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555880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49FD5C-FB3F-4FA8-9A0B-77CF4D300F57}" type="datetimeFigureOut">
              <a:rPr lang="en-US" smtClean="0"/>
              <a:pPr/>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84833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49FD5C-FB3F-4FA8-9A0B-77CF4D300F57}" type="datetimeFigureOut">
              <a:rPr lang="en-US" smtClean="0"/>
              <a:pPr/>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102605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49FD5C-FB3F-4FA8-9A0B-77CF4D300F57}" type="datetimeFigureOut">
              <a:rPr lang="en-US" smtClean="0"/>
              <a:pPr/>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1870393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49FD5C-FB3F-4FA8-9A0B-77CF4D300F57}" type="datetimeFigureOut">
              <a:rPr lang="en-US" smtClean="0"/>
              <a:pPr/>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353271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49FD5C-FB3F-4FA8-9A0B-77CF4D300F57}" type="datetimeFigureOut">
              <a:rPr lang="en-US" smtClean="0"/>
              <a:pPr/>
              <a:t>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2088108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49FD5C-FB3F-4FA8-9A0B-77CF4D300F57}" type="datetimeFigureOut">
              <a:rPr lang="en-US" smtClean="0"/>
              <a:pPr/>
              <a:t>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430894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49FD5C-FB3F-4FA8-9A0B-77CF4D300F57}" type="datetimeFigureOut">
              <a:rPr lang="en-US" smtClean="0"/>
              <a:pPr/>
              <a:t>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360674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49FD5C-FB3F-4FA8-9A0B-77CF4D300F57}" type="datetimeFigureOut">
              <a:rPr lang="en-US" smtClean="0"/>
              <a:pPr/>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392101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49FD5C-FB3F-4FA8-9A0B-77CF4D300F57}" type="datetimeFigureOut">
              <a:rPr lang="en-US" smtClean="0"/>
              <a:pPr/>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C4DF1-A8C6-4022-BFF6-1DCD286C261C}" type="slidenum">
              <a:rPr lang="en-US" smtClean="0"/>
              <a:pPr/>
              <a:t>‹#›</a:t>
            </a:fld>
            <a:endParaRPr lang="en-US"/>
          </a:p>
        </p:txBody>
      </p:sp>
    </p:spTree>
    <p:extLst>
      <p:ext uri="{BB962C8B-B14F-4D97-AF65-F5344CB8AC3E}">
        <p14:creationId xmlns:p14="http://schemas.microsoft.com/office/powerpoint/2010/main" val="577069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9FD5C-FB3F-4FA8-9A0B-77CF4D300F57}" type="datetimeFigureOut">
              <a:rPr lang="en-US" smtClean="0"/>
              <a:pPr/>
              <a:t>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C4DF1-A8C6-4022-BFF6-1DCD286C261C}" type="slidenum">
              <a:rPr lang="en-US" smtClean="0"/>
              <a:pPr/>
              <a:t>‹#›</a:t>
            </a:fld>
            <a:endParaRPr lang="en-US"/>
          </a:p>
        </p:txBody>
      </p:sp>
    </p:spTree>
    <p:extLst>
      <p:ext uri="{BB962C8B-B14F-4D97-AF65-F5344CB8AC3E}">
        <p14:creationId xmlns:p14="http://schemas.microsoft.com/office/powerpoint/2010/main" val="354990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the+sund+of+music&amp;source=images&amp;cd=&amp;cad=rja&amp;docid=NsMN_Cn6jwGcxM&amp;tbnid=jxIo41XRB8r06M:&amp;ved=0CAUQjRw&amp;url=http://en.wikipedia.org/wiki/The_Sound_of_Music_(film)&amp;ei=nqQFUZ63EJGz0QGzn4DYDg&amp;bvm=bv.41524429,d.dmQ&amp;psig=AFQjCNEPWK9JaQpqT2BwahCVuTyODKzNHQ&amp;ust=135941071912700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m/url?sa=i&amp;rct=j&amp;q=oscar&amp;source=images&amp;cd=&amp;cad=rja&amp;docid=O3HOffPBqNGvHM&amp;tbnid=tUduBYU5oXn-AM:&amp;ved=0CAUQjRw&amp;url=http://drjoy.com/drjoysblog/?cat=24&amp;ei=HqQFUcyfNM-40AH4l4CwCQ&amp;bvm=bv.41524429,d.dmQ&amp;psig=AFQjCNFAwLWKuWbCHrQubOjtkxd2wwCoow&amp;ust=1359410591182905"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google.com/url?sa=i&amp;rct=j&amp;q=captain+in+the+sound+of+music&amp;source=images&amp;cd=&amp;cad=rja&amp;docid=8-jYQ_d-inpXrM&amp;tbnid=aC70RkEnry5zYM:&amp;ved=0CAUQjRw&amp;url=http://www.tumblr.com/tagged/captain%20von%20trapp&amp;ei=xUMJUfKOOMKA0AG4q4HIBg&amp;bvm=bv.41642243,d.dmQ&amp;psig=AFQjCNFD1UQrmYyZ_rvSf0NeY9nWwvqXWA&amp;ust=1359648021820419" TargetMode="External"/><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hyperlink" Target="http://www.google.com/url?sa=i&amp;rct=j&amp;q=julie+andrews&amp;source=images&amp;cd=&amp;cad=rja&amp;docid=oDWemBqZYMFF9M&amp;tbnid=JsIHmq4PN3O5JM:&amp;ved=0CAUQjRw&amp;url=http://www.biography.com/people/julie-andrews-9184978&amp;ei=S6IFUe2GDqrq0AH1toDgCQ&amp;bvm=bv.41524429,d.dmQ&amp;psig=AFQjCNH89RHkHfljg0j0kfsG4gmkNwgxiw&amp;ust=1359410123474319" TargetMode="External"/><Relationship Id="rId1" Type="http://schemas.openxmlformats.org/officeDocument/2006/relationships/slideLayout" Target="../slideLayouts/slideLayout2.xml"/><Relationship Id="rId6" Type="http://schemas.openxmlformats.org/officeDocument/2006/relationships/hyperlink" Target="http://www.google.com/url?sa=i&amp;rct=j&amp;q=maria+in+the+sound+of+music&amp;source=images&amp;cd=&amp;cad=rja&amp;docid=W4dIwPOiDpDvdM&amp;tbnid=Kcsa18cK4bEUpM:&amp;ved=0CAUQjRw&amp;url=http://www.fanpop.com/clubs/the-sound-of-music/images/4484434/title/maria-photo&amp;ei=WUMJUeeuLYzC0AHA04GQDQ&amp;bvm=bv.41642243,d.dmQ&amp;psig=AFQjCNFhpalmtN9oY7AHBLardXDPZs0uyw&amp;ust=1359647929033141" TargetMode="External"/><Relationship Id="rId5" Type="http://schemas.openxmlformats.org/officeDocument/2006/relationships/image" Target="../media/image6.jpeg"/><Relationship Id="rId4" Type="http://schemas.openxmlformats.org/officeDocument/2006/relationships/hyperlink" Target="http://www.google.com/url?sa=i&amp;rct=j&amp;q=christopher+plummer&amp;source=images&amp;cd=&amp;cad=rja&amp;docid=btBisLVm1VdtUM&amp;tbnid=xHFW1d9ZXZQRaM:&amp;ved=0CAUQjRw&amp;url=http://gossipextra.com/2012/02/26/christopher-plummer-oscars-win-1232/&amp;ei=W6MFUYekBqnO0QHQ84HoCg&amp;bvm=bv.41524429,d.dmQ&amp;psig=AFQjCNHoMpet16z_UCNImfHmZ1E9NLwngQ&amp;ust=1359410395432963" TargetMode="Externa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0963665">
            <a:off x="339270" y="698811"/>
            <a:ext cx="7772400" cy="1924050"/>
          </a:xfrm>
        </p:spPr>
        <p:txBody>
          <a:bodyPr>
            <a:normAutofit/>
          </a:bodyPr>
          <a:lstStyle/>
          <a:p>
            <a:r>
              <a:rPr lang="en-US" sz="6600" dirty="0">
                <a:ln>
                  <a:solidFill>
                    <a:srgbClr val="0070C0"/>
                  </a:solidFill>
                </a:ln>
                <a:solidFill>
                  <a:srgbClr val="FFFF00"/>
                </a:solidFill>
                <a:effectLst>
                  <a:outerShdw blurRad="50800" dist="38100" dir="10800000" algn="r" rotWithShape="0">
                    <a:prstClr val="black">
                      <a:alpha val="40000"/>
                    </a:prstClr>
                  </a:outerShdw>
                </a:effectLst>
                <a:latin typeface="Forte" pitchFamily="66" charset="0"/>
              </a:rPr>
              <a:t>the</a:t>
            </a:r>
            <a:r>
              <a:rPr lang="en-US" sz="6600" dirty="0">
                <a:ln>
                  <a:solidFill>
                    <a:srgbClr val="0070C0"/>
                  </a:solidFill>
                </a:ln>
                <a:solidFill>
                  <a:srgbClr val="FFFF00"/>
                </a:solidFill>
                <a:effectLst>
                  <a:outerShdw blurRad="50800" dist="38100" dir="10800000" algn="r" rotWithShape="0">
                    <a:prstClr val="black">
                      <a:alpha val="40000"/>
                    </a:prstClr>
                  </a:outerShdw>
                </a:effectLst>
                <a:latin typeface="Britannic Bold" pitchFamily="34" charset="0"/>
              </a:rPr>
              <a:t> SOUND </a:t>
            </a:r>
            <a:r>
              <a:rPr lang="en-US" sz="6600" dirty="0">
                <a:ln>
                  <a:solidFill>
                    <a:srgbClr val="0070C0"/>
                  </a:solidFill>
                </a:ln>
                <a:solidFill>
                  <a:srgbClr val="FFFF00"/>
                </a:solidFill>
                <a:effectLst>
                  <a:outerShdw blurRad="50800" dist="38100" dir="10800000" algn="r" rotWithShape="0">
                    <a:prstClr val="black">
                      <a:alpha val="40000"/>
                    </a:prstClr>
                  </a:outerShdw>
                </a:effectLst>
                <a:latin typeface="Forte" pitchFamily="66" charset="0"/>
              </a:rPr>
              <a:t>of </a:t>
            </a:r>
            <a:r>
              <a:rPr lang="en-US" sz="6600" dirty="0">
                <a:ln>
                  <a:solidFill>
                    <a:srgbClr val="0070C0"/>
                  </a:solidFill>
                </a:ln>
                <a:solidFill>
                  <a:srgbClr val="FFFF00"/>
                </a:solidFill>
                <a:effectLst>
                  <a:outerShdw blurRad="50800" dist="38100" dir="10800000" algn="r" rotWithShape="0">
                    <a:prstClr val="black">
                      <a:alpha val="40000"/>
                    </a:prstClr>
                  </a:outerShdw>
                </a:effectLst>
                <a:latin typeface="Britannic Bold" pitchFamily="34" charset="0"/>
              </a:rPr>
              <a:t>MUSIC</a:t>
            </a:r>
          </a:p>
        </p:txBody>
      </p:sp>
      <p:pic>
        <p:nvPicPr>
          <p:cNvPr id="1028" name="Picture 4" descr="http://ecx.images-amazon.com/images/I/61Le2WPNynL._SL500_AA300_.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val="0"/>
              </a:ext>
            </a:extLst>
          </a:blip>
          <a:srcRect t="76655"/>
          <a:stretch/>
        </p:blipFill>
        <p:spPr bwMode="auto">
          <a:xfrm>
            <a:off x="0" y="5218475"/>
            <a:ext cx="9144000" cy="1639525"/>
          </a:xfrm>
          <a:prstGeom prst="rect">
            <a:avLst/>
          </a:prstGeom>
          <a:noFill/>
          <a:effectLst>
            <a:glow rad="127000">
              <a:schemeClr val="accent1">
                <a:alpha val="0"/>
              </a:schemeClr>
            </a:glow>
            <a:softEdge rad="317500"/>
          </a:effectLst>
          <a:extLst>
            <a:ext uri="{909E8E84-426E-40DD-AFC4-6F175D3DCCD1}">
              <a14:hiddenFill xmlns:a14="http://schemas.microsoft.com/office/drawing/2010/main">
                <a:solidFill>
                  <a:srgbClr val="FFFFFF"/>
                </a:solidFill>
              </a14:hiddenFill>
            </a:ext>
          </a:extLst>
        </p:spPr>
      </p:pic>
      <p:pic>
        <p:nvPicPr>
          <p:cNvPr id="5" name="Picture 4"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0200" y="2020677"/>
            <a:ext cx="7965531" cy="4356986"/>
          </a:xfrm>
          <a:prstGeom prst="rect">
            <a:avLst/>
          </a:prstGeom>
          <a:effectLst>
            <a:softEdge rad="1143000"/>
          </a:effectLst>
        </p:spPr>
      </p:pic>
    </p:spTree>
    <p:extLst>
      <p:ext uri="{BB962C8B-B14F-4D97-AF65-F5344CB8AC3E}">
        <p14:creationId xmlns:p14="http://schemas.microsoft.com/office/powerpoint/2010/main" val="147692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203908"/>
            <a:ext cx="4267200" cy="3200400"/>
          </a:xfrm>
        </p:spPr>
        <p:txBody>
          <a:bodyPr>
            <a:noAutofit/>
          </a:bodyPr>
          <a:lstStyle/>
          <a:p>
            <a:pPr>
              <a:buNone/>
            </a:pPr>
            <a:r>
              <a:rPr lang="en-US" sz="2800" b="1" dirty="0"/>
              <a:t>Tilt</a:t>
            </a:r>
            <a:r>
              <a:rPr lang="en-US" sz="2800" dirty="0"/>
              <a:t>: from sky to inside the abbey</a:t>
            </a:r>
          </a:p>
          <a:p>
            <a:r>
              <a:rPr lang="en-US" sz="2800" dirty="0"/>
              <a:t>small, claustrophobic life</a:t>
            </a:r>
          </a:p>
          <a:p>
            <a:pPr>
              <a:buNone/>
            </a:pPr>
            <a:endParaRPr lang="en-US" sz="2800" dirty="0"/>
          </a:p>
          <a:p>
            <a:pPr>
              <a:buNone/>
            </a:pPr>
            <a:r>
              <a:rPr lang="en-US" sz="2800" b="1" dirty="0"/>
              <a:t>Diegetic sound</a:t>
            </a:r>
            <a:r>
              <a:rPr lang="en-US" sz="2800" dirty="0"/>
              <a:t>: Nuns singing</a:t>
            </a:r>
          </a:p>
          <a:p>
            <a:r>
              <a:rPr lang="en-US" sz="2800" dirty="0"/>
              <a:t>Maria needs to find her OWN voice</a:t>
            </a:r>
          </a:p>
          <a:p>
            <a:pPr>
              <a:buNone/>
            </a:pPr>
            <a:endParaRPr lang="en-US" sz="2800" dirty="0"/>
          </a:p>
          <a:p>
            <a:pPr>
              <a:buNone/>
            </a:pPr>
            <a:r>
              <a:rPr lang="en-US" sz="2800" b="1" dirty="0"/>
              <a:t>Long Shot</a:t>
            </a:r>
            <a:r>
              <a:rPr lang="en-US" sz="2800" dirty="0"/>
              <a:t>: Maria in the abbey</a:t>
            </a:r>
          </a:p>
          <a:p>
            <a:r>
              <a:rPr lang="en-US" sz="2800" dirty="0"/>
              <a:t>start of journey, freedom, finding identity</a:t>
            </a:r>
          </a:p>
        </p:txBody>
      </p:sp>
      <p:pic>
        <p:nvPicPr>
          <p:cNvPr id="1026" name="Picture 2"/>
          <p:cNvPicPr>
            <a:picLocks noChangeAspect="1" noChangeArrowheads="1"/>
          </p:cNvPicPr>
          <p:nvPr/>
        </p:nvPicPr>
        <p:blipFill>
          <a:blip r:embed="rId3" cstate="print"/>
          <a:srcRect l="1171" t="10417" b="11458"/>
          <a:stretch>
            <a:fillRect/>
          </a:stretch>
        </p:blipFill>
        <p:spPr bwMode="auto">
          <a:xfrm>
            <a:off x="1" y="4724400"/>
            <a:ext cx="4724400" cy="213359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8331" t="34375" r="23060" b="27083"/>
          <a:stretch>
            <a:fillRect/>
          </a:stretch>
        </p:blipFill>
        <p:spPr bwMode="auto">
          <a:xfrm>
            <a:off x="0" y="0"/>
            <a:ext cx="4724400" cy="207131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28331" t="34375" r="23060" b="27083"/>
          <a:stretch>
            <a:fillRect/>
          </a:stretch>
        </p:blipFill>
        <p:spPr bwMode="auto">
          <a:xfrm>
            <a:off x="0" y="2362200"/>
            <a:ext cx="4724400" cy="2140027"/>
          </a:xfrm>
          <a:prstGeom prst="rect">
            <a:avLst/>
          </a:prstGeom>
          <a:noFill/>
          <a:ln w="9525">
            <a:noFill/>
            <a:miter lim="800000"/>
            <a:headEnd/>
            <a:tailEnd/>
          </a:ln>
        </p:spPr>
      </p:pic>
      <p:sp>
        <p:nvSpPr>
          <p:cNvPr id="2" name="Speech Bubble: Rectangle with Corners Rounded 1">
            <a:extLst>
              <a:ext uri="{FF2B5EF4-FFF2-40B4-BE49-F238E27FC236}">
                <a16:creationId xmlns:a16="http://schemas.microsoft.com/office/drawing/2014/main" id="{B0BB788D-769C-4D68-A36A-0EEA77B903C5}"/>
              </a:ext>
            </a:extLst>
          </p:cNvPr>
          <p:cNvSpPr/>
          <p:nvPr/>
        </p:nvSpPr>
        <p:spPr>
          <a:xfrm>
            <a:off x="381000" y="228600"/>
            <a:ext cx="1905000" cy="1066800"/>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1189D4-9753-4DB1-ADA8-7CECF8AC1BBD}"/>
              </a:ext>
            </a:extLst>
          </p:cNvPr>
          <p:cNvSpPr txBox="1"/>
          <p:nvPr/>
        </p:nvSpPr>
        <p:spPr>
          <a:xfrm>
            <a:off x="419100" y="317107"/>
            <a:ext cx="1828800" cy="954107"/>
          </a:xfrm>
          <a:prstGeom prst="rect">
            <a:avLst/>
          </a:prstGeom>
          <a:noFill/>
        </p:spPr>
        <p:txBody>
          <a:bodyPr wrap="square" rtlCol="0">
            <a:spAutoFit/>
          </a:bodyPr>
          <a:lstStyle/>
          <a:p>
            <a:pPr algn="ctr"/>
            <a:r>
              <a:rPr lang="en-US" sz="2800" b="1" dirty="0"/>
              <a:t>REVISED to CONDENSE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3733800" cy="3886200"/>
          </a:xfrm>
        </p:spPr>
        <p:txBody>
          <a:bodyPr>
            <a:noAutofit/>
          </a:bodyPr>
          <a:lstStyle/>
          <a:p>
            <a:pPr>
              <a:buNone/>
            </a:pPr>
            <a:r>
              <a:rPr lang="en-US" sz="2800" b="1" dirty="0"/>
              <a:t>Low key lighting</a:t>
            </a:r>
            <a:r>
              <a:rPr lang="en-US" sz="2800" dirty="0"/>
              <a:t>: Maria in the doorway of the abbey</a:t>
            </a:r>
          </a:p>
          <a:p>
            <a:pPr>
              <a:buNone/>
            </a:pPr>
            <a:r>
              <a:rPr lang="en-US" sz="2800" b="1" dirty="0"/>
              <a:t>High key lighting</a:t>
            </a:r>
            <a:r>
              <a:rPr lang="en-US" sz="2800" dirty="0"/>
              <a:t>: Maria leaving the abbey</a:t>
            </a:r>
          </a:p>
          <a:p>
            <a:pPr>
              <a:buNone/>
            </a:pPr>
            <a:r>
              <a:rPr lang="en-US" sz="2800" b="1" dirty="0"/>
              <a:t>Nondiegetic sound</a:t>
            </a:r>
            <a:r>
              <a:rPr lang="en-US" sz="2800" dirty="0"/>
              <a:t>: Maria starts to sing “I Have Confidence”</a:t>
            </a:r>
          </a:p>
        </p:txBody>
      </p:sp>
      <p:pic>
        <p:nvPicPr>
          <p:cNvPr id="2050" name="Picture 2"/>
          <p:cNvPicPr>
            <a:picLocks noChangeAspect="1" noChangeArrowheads="1"/>
          </p:cNvPicPr>
          <p:nvPr/>
        </p:nvPicPr>
        <p:blipFill>
          <a:blip r:embed="rId2" cstate="print"/>
          <a:srcRect l="28111" t="34375" r="23280" b="27083"/>
          <a:stretch>
            <a:fillRect/>
          </a:stretch>
        </p:blipFill>
        <p:spPr bwMode="auto">
          <a:xfrm>
            <a:off x="3886200" y="0"/>
            <a:ext cx="5257800" cy="2343839"/>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28331" t="34375" r="23060" b="27083"/>
          <a:stretch>
            <a:fillRect/>
          </a:stretch>
        </p:blipFill>
        <p:spPr bwMode="auto">
          <a:xfrm>
            <a:off x="0" y="4514161"/>
            <a:ext cx="5257800" cy="2343839"/>
          </a:xfrm>
          <a:prstGeom prst="rect">
            <a:avLst/>
          </a:prstGeom>
          <a:noFill/>
          <a:ln w="9525">
            <a:noFill/>
            <a:miter lim="800000"/>
            <a:headEnd/>
            <a:tailEnd/>
          </a:ln>
        </p:spPr>
      </p:pic>
      <p:sp>
        <p:nvSpPr>
          <p:cNvPr id="6" name="TextBox 5"/>
          <p:cNvSpPr txBox="1"/>
          <p:nvPr/>
        </p:nvSpPr>
        <p:spPr>
          <a:xfrm>
            <a:off x="5334000" y="2514600"/>
            <a:ext cx="3733800" cy="4154984"/>
          </a:xfrm>
          <a:prstGeom prst="rect">
            <a:avLst/>
          </a:prstGeom>
          <a:noFill/>
        </p:spPr>
        <p:txBody>
          <a:bodyPr wrap="square" rtlCol="0">
            <a:spAutoFit/>
          </a:bodyPr>
          <a:lstStyle/>
          <a:p>
            <a:r>
              <a:rPr lang="en-US" sz="2400" b="1" dirty="0"/>
              <a:t>Meaning: </a:t>
            </a:r>
            <a:r>
              <a:rPr lang="en-US" sz="2400" dirty="0"/>
              <a:t>The change from low key lighting to high key lighting as Maria leaves the abbey signifies Maria beginning a new chapter in her life and entering a new world.  The shift in sound indicates to the audience that we are in Maria’s head now as she questions her future.</a:t>
            </a:r>
          </a:p>
        </p:txBody>
      </p:sp>
      <p:sp>
        <p:nvSpPr>
          <p:cNvPr id="7" name="Down Arrow 6"/>
          <p:cNvSpPr/>
          <p:nvPr/>
        </p:nvSpPr>
        <p:spPr>
          <a:xfrm>
            <a:off x="4038600" y="2590800"/>
            <a:ext cx="838200" cy="17526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724400" cy="3048000"/>
          </a:xfrm>
        </p:spPr>
        <p:txBody>
          <a:bodyPr>
            <a:normAutofit/>
          </a:bodyPr>
          <a:lstStyle/>
          <a:p>
            <a:pPr>
              <a:buNone/>
            </a:pPr>
            <a:r>
              <a:rPr lang="en-US" sz="2400" b="1" dirty="0"/>
              <a:t>Long shot and High angle</a:t>
            </a:r>
            <a:r>
              <a:rPr lang="en-US" sz="2400" dirty="0"/>
              <a:t>: Maria outside the abbey</a:t>
            </a:r>
          </a:p>
          <a:p>
            <a:pPr>
              <a:buNone/>
            </a:pPr>
            <a:r>
              <a:rPr lang="en-US" sz="2400" b="1" dirty="0"/>
              <a:t>Medium shot</a:t>
            </a:r>
            <a:r>
              <a:rPr lang="en-US" sz="2400" dirty="0"/>
              <a:t>: closest we have seen of Maria so far</a:t>
            </a:r>
          </a:p>
          <a:p>
            <a:pPr>
              <a:buNone/>
            </a:pPr>
            <a:r>
              <a:rPr lang="en-US" sz="2400" b="1" dirty="0"/>
              <a:t>Low angle</a:t>
            </a:r>
            <a:r>
              <a:rPr lang="en-US" sz="2400" dirty="0"/>
              <a:t>: Maria walking into the town square</a:t>
            </a:r>
          </a:p>
        </p:txBody>
      </p:sp>
      <p:pic>
        <p:nvPicPr>
          <p:cNvPr id="3075" name="Picture 3"/>
          <p:cNvPicPr>
            <a:picLocks noChangeAspect="1" noChangeArrowheads="1"/>
          </p:cNvPicPr>
          <p:nvPr/>
        </p:nvPicPr>
        <p:blipFill>
          <a:blip r:embed="rId2" cstate="print"/>
          <a:srcRect l="30646" t="34375" r="23060" b="27083"/>
          <a:stretch>
            <a:fillRect/>
          </a:stretch>
        </p:blipFill>
        <p:spPr bwMode="auto">
          <a:xfrm>
            <a:off x="4572000" y="2362200"/>
            <a:ext cx="4572000" cy="2140027"/>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l="30646" t="34375" r="23060" b="27083"/>
          <a:stretch>
            <a:fillRect/>
          </a:stretch>
        </p:blipFill>
        <p:spPr bwMode="auto">
          <a:xfrm>
            <a:off x="4572000" y="4717974"/>
            <a:ext cx="4572000" cy="2140026"/>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l="28892" t="34375" r="24256" b="27083"/>
          <a:stretch>
            <a:fillRect/>
          </a:stretch>
        </p:blipFill>
        <p:spPr bwMode="auto">
          <a:xfrm>
            <a:off x="4572000" y="0"/>
            <a:ext cx="4572000" cy="2114550"/>
          </a:xfrm>
          <a:prstGeom prst="rect">
            <a:avLst/>
          </a:prstGeom>
          <a:noFill/>
          <a:ln w="9525">
            <a:noFill/>
            <a:miter lim="800000"/>
            <a:headEnd/>
            <a:tailEnd/>
          </a:ln>
        </p:spPr>
      </p:pic>
      <p:sp>
        <p:nvSpPr>
          <p:cNvPr id="8" name="TextBox 7"/>
          <p:cNvSpPr txBox="1"/>
          <p:nvPr/>
        </p:nvSpPr>
        <p:spPr>
          <a:xfrm>
            <a:off x="0" y="2362200"/>
            <a:ext cx="4648200" cy="4493538"/>
          </a:xfrm>
          <a:prstGeom prst="rect">
            <a:avLst/>
          </a:prstGeom>
          <a:noFill/>
        </p:spPr>
        <p:txBody>
          <a:bodyPr wrap="square" rtlCol="0">
            <a:spAutoFit/>
          </a:bodyPr>
          <a:lstStyle/>
          <a:p>
            <a:r>
              <a:rPr lang="en-US" sz="2200" b="1" dirty="0"/>
              <a:t>Meaning: </a:t>
            </a:r>
            <a:r>
              <a:rPr lang="en-US" sz="2200" dirty="0"/>
              <a:t>The long shot of Maria outside the abbey functions to highlight the difference between the abbey and the outside world and high angle is used in this first shot because Maria is doubting herself.  The more intimate medium shot is utilized because she is questioning whether or not she will succeed as governess of seven.  Maria is now seen with a low angle in this last shot because she is gaining the confidence to face whatever challenges may come to her.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rcRect l="28331" t="34375" r="23060" b="27083"/>
          <a:stretch>
            <a:fillRect/>
          </a:stretch>
        </p:blipFill>
        <p:spPr bwMode="auto">
          <a:xfrm>
            <a:off x="0" y="4724400"/>
            <a:ext cx="4724400" cy="2133600"/>
          </a:xfrm>
          <a:prstGeom prst="rect">
            <a:avLst/>
          </a:prstGeom>
          <a:noFill/>
          <a:ln w="9525">
            <a:noFill/>
            <a:miter lim="800000"/>
            <a:headEnd/>
            <a:tailEnd/>
          </a:ln>
        </p:spPr>
      </p:pic>
      <p:sp>
        <p:nvSpPr>
          <p:cNvPr id="3" name="Content Placeholder 2"/>
          <p:cNvSpPr>
            <a:spLocks noGrp="1"/>
          </p:cNvSpPr>
          <p:nvPr>
            <p:ph idx="1"/>
          </p:nvPr>
        </p:nvSpPr>
        <p:spPr>
          <a:xfrm>
            <a:off x="4742329" y="0"/>
            <a:ext cx="4343400" cy="2590800"/>
          </a:xfrm>
        </p:spPr>
        <p:txBody>
          <a:bodyPr>
            <a:normAutofit lnSpcReduction="10000"/>
          </a:bodyPr>
          <a:lstStyle/>
          <a:p>
            <a:pPr>
              <a:buNone/>
            </a:pPr>
            <a:r>
              <a:rPr lang="en-US" sz="2800" b="1" dirty="0"/>
              <a:t>Visual Symbolism</a:t>
            </a:r>
            <a:r>
              <a:rPr lang="en-US" sz="2800" dirty="0"/>
              <a:t>: giant horse statue</a:t>
            </a:r>
          </a:p>
          <a:p>
            <a:pPr>
              <a:buNone/>
            </a:pPr>
            <a:r>
              <a:rPr lang="en-US" sz="2800" b="1" dirty="0"/>
              <a:t>Medium shot</a:t>
            </a:r>
            <a:r>
              <a:rPr lang="en-US" sz="2800" dirty="0"/>
              <a:t>: Maria on the bus</a:t>
            </a:r>
          </a:p>
          <a:p>
            <a:pPr>
              <a:buNone/>
            </a:pPr>
            <a:r>
              <a:rPr lang="en-US" sz="2800" b="1" dirty="0"/>
              <a:t>Long shot</a:t>
            </a:r>
            <a:r>
              <a:rPr lang="en-US" sz="2800" dirty="0"/>
              <a:t>: Maria about to walk down aisle of trees</a:t>
            </a:r>
          </a:p>
        </p:txBody>
      </p:sp>
      <p:pic>
        <p:nvPicPr>
          <p:cNvPr id="4098" name="Picture 2"/>
          <p:cNvPicPr>
            <a:picLocks noChangeAspect="1" noChangeArrowheads="1"/>
          </p:cNvPicPr>
          <p:nvPr/>
        </p:nvPicPr>
        <p:blipFill>
          <a:blip r:embed="rId3" cstate="print"/>
          <a:srcRect l="28697" t="34375" r="23280" b="27083"/>
          <a:stretch>
            <a:fillRect/>
          </a:stretch>
        </p:blipFill>
        <p:spPr bwMode="auto">
          <a:xfrm>
            <a:off x="0" y="0"/>
            <a:ext cx="4724400" cy="2131741"/>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l="28331" t="34375" r="23060" b="27083"/>
          <a:stretch>
            <a:fillRect/>
          </a:stretch>
        </p:blipFill>
        <p:spPr bwMode="auto">
          <a:xfrm>
            <a:off x="0" y="2362200"/>
            <a:ext cx="4724400" cy="2106058"/>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l="57614" t="42709" r="31259" b="41666"/>
          <a:stretch>
            <a:fillRect/>
          </a:stretch>
        </p:blipFill>
        <p:spPr bwMode="auto">
          <a:xfrm>
            <a:off x="2971800" y="3657600"/>
            <a:ext cx="1752600" cy="1383632"/>
          </a:xfrm>
          <a:prstGeom prst="rect">
            <a:avLst/>
          </a:prstGeom>
          <a:noFill/>
          <a:ln w="57150">
            <a:solidFill>
              <a:srgbClr val="FFC000"/>
            </a:solidFill>
            <a:miter lim="800000"/>
            <a:headEnd/>
            <a:tailEnd/>
          </a:ln>
        </p:spPr>
      </p:pic>
      <p:sp>
        <p:nvSpPr>
          <p:cNvPr id="8" name="TextBox 7"/>
          <p:cNvSpPr txBox="1"/>
          <p:nvPr/>
        </p:nvSpPr>
        <p:spPr>
          <a:xfrm>
            <a:off x="4800600" y="2527645"/>
            <a:ext cx="4343400" cy="4393510"/>
          </a:xfrm>
          <a:prstGeom prst="rect">
            <a:avLst/>
          </a:prstGeom>
          <a:noFill/>
        </p:spPr>
        <p:txBody>
          <a:bodyPr wrap="square" rtlCol="0">
            <a:spAutoFit/>
          </a:bodyPr>
          <a:lstStyle/>
          <a:p>
            <a:r>
              <a:rPr lang="en-US" sz="2150" b="1" dirty="0"/>
              <a:t>Meaning: </a:t>
            </a:r>
            <a:r>
              <a:rPr lang="en-US" sz="2150" dirty="0"/>
              <a:t>This horse statue is the first example of the symbol of horses in the film.  A horse can symbolize  a variety of things including mobility, freedom, strength, and grace which are all recurring thematic ideas in the movie.  This second shot gives the film a sense of realism as it is hard to tell what is moving, the bus or the background—either way, it suggests Maria’s journey.  This last shot of Maria just foreshadows the long road ahead of her.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l="28331" t="34375" r="23060" b="27083"/>
          <a:stretch>
            <a:fillRect/>
          </a:stretch>
        </p:blipFill>
        <p:spPr bwMode="auto">
          <a:xfrm rot="20828652">
            <a:off x="409732" y="745030"/>
            <a:ext cx="4887584" cy="2178803"/>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l="28331" t="34375" r="23060" b="27083"/>
          <a:stretch>
            <a:fillRect/>
          </a:stretch>
        </p:blipFill>
        <p:spPr bwMode="auto">
          <a:xfrm rot="1070214">
            <a:off x="3967578" y="2839694"/>
            <a:ext cx="4957119" cy="2209800"/>
          </a:xfrm>
          <a:prstGeom prst="rect">
            <a:avLst/>
          </a:prstGeom>
          <a:noFill/>
          <a:ln w="9525">
            <a:noFill/>
            <a:miter lim="800000"/>
            <a:headEnd/>
            <a:tailEnd/>
          </a:ln>
        </p:spPr>
      </p:pic>
      <p:pic>
        <p:nvPicPr>
          <p:cNvPr id="5125" name="Picture 5"/>
          <p:cNvPicPr>
            <a:picLocks noChangeAspect="1" noChangeArrowheads="1"/>
          </p:cNvPicPr>
          <p:nvPr/>
        </p:nvPicPr>
        <p:blipFill>
          <a:blip r:embed="rId4" cstate="print"/>
          <a:srcRect l="28331" t="34375" r="23060" b="27083"/>
          <a:stretch>
            <a:fillRect/>
          </a:stretch>
        </p:blipFill>
        <p:spPr bwMode="auto">
          <a:xfrm rot="349662">
            <a:off x="701204" y="4341513"/>
            <a:ext cx="4569278" cy="2036907"/>
          </a:xfrm>
          <a:prstGeom prst="rect">
            <a:avLst/>
          </a:prstGeom>
          <a:noFill/>
          <a:ln w="9525">
            <a:noFill/>
            <a:miter lim="800000"/>
            <a:headEnd/>
            <a:tailEnd/>
          </a:ln>
        </p:spPr>
      </p:pic>
      <p:sp>
        <p:nvSpPr>
          <p:cNvPr id="8" name="Oval 7"/>
          <p:cNvSpPr/>
          <p:nvPr/>
        </p:nvSpPr>
        <p:spPr>
          <a:xfrm>
            <a:off x="6096000" y="2895600"/>
            <a:ext cx="1295400" cy="914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DF29AD5-6FD3-47D4-93BC-4E6264A6905C}"/>
              </a:ext>
            </a:extLst>
          </p:cNvPr>
          <p:cNvSpPr txBox="1"/>
          <p:nvPr/>
        </p:nvSpPr>
        <p:spPr>
          <a:xfrm>
            <a:off x="5791200" y="457200"/>
            <a:ext cx="3206924" cy="1938992"/>
          </a:xfrm>
          <a:prstGeom prst="rect">
            <a:avLst/>
          </a:prstGeom>
          <a:noFill/>
        </p:spPr>
        <p:txBody>
          <a:bodyPr wrap="square" rtlCol="0">
            <a:spAutoFit/>
          </a:bodyPr>
          <a:lstStyle/>
          <a:p>
            <a:pPr algn="ctr"/>
            <a:r>
              <a:rPr lang="en-US" sz="4000" b="1" dirty="0"/>
              <a:t>FYI: </a:t>
            </a:r>
          </a:p>
          <a:p>
            <a:pPr algn="ctr"/>
            <a:r>
              <a:rPr lang="en-US" sz="4000" b="1" dirty="0"/>
              <a:t>Other horse imagery!</a:t>
            </a:r>
          </a:p>
        </p:txBody>
      </p:sp>
      <p:sp>
        <p:nvSpPr>
          <p:cNvPr id="7" name="Oval 6">
            <a:extLst>
              <a:ext uri="{FF2B5EF4-FFF2-40B4-BE49-F238E27FC236}">
                <a16:creationId xmlns:a16="http://schemas.microsoft.com/office/drawing/2014/main" id="{ABF0C69D-94EB-4F72-8672-6FF4417D8014}"/>
              </a:ext>
            </a:extLst>
          </p:cNvPr>
          <p:cNvSpPr/>
          <p:nvPr/>
        </p:nvSpPr>
        <p:spPr>
          <a:xfrm>
            <a:off x="1531238" y="4445566"/>
            <a:ext cx="1592962" cy="172663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B363D71-3BC7-4BB1-A150-17A67046D867}"/>
              </a:ext>
            </a:extLst>
          </p:cNvPr>
          <p:cNvSpPr/>
          <p:nvPr/>
        </p:nvSpPr>
        <p:spPr>
          <a:xfrm>
            <a:off x="251012" y="1532875"/>
            <a:ext cx="3497264" cy="172663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4" y="4540984"/>
            <a:ext cx="9100452" cy="1107195"/>
          </a:xfrm>
        </p:spPr>
        <p:txBody>
          <a:bodyPr>
            <a:noAutofit/>
          </a:bodyPr>
          <a:lstStyle/>
          <a:p>
            <a:pPr>
              <a:buNone/>
            </a:pPr>
            <a:r>
              <a:rPr lang="en-US" sz="2800" b="1" dirty="0"/>
              <a:t>Mise-en-scene</a:t>
            </a:r>
            <a:r>
              <a:rPr lang="en-US" sz="2800" dirty="0"/>
              <a:t>: the Von Trapp family household</a:t>
            </a:r>
          </a:p>
        </p:txBody>
      </p:sp>
      <p:pic>
        <p:nvPicPr>
          <p:cNvPr id="6146" name="Picture 2"/>
          <p:cNvPicPr>
            <a:picLocks noChangeAspect="1" noChangeArrowheads="1"/>
          </p:cNvPicPr>
          <p:nvPr/>
        </p:nvPicPr>
        <p:blipFill>
          <a:blip r:embed="rId2" cstate="print"/>
          <a:srcRect l="28697" t="34375" r="23280" b="27083"/>
          <a:stretch>
            <a:fillRect/>
          </a:stretch>
        </p:blipFill>
        <p:spPr bwMode="auto">
          <a:xfrm>
            <a:off x="2221126" y="2410114"/>
            <a:ext cx="4876800" cy="217399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1171" t="10417" b="11458"/>
          <a:stretch>
            <a:fillRect/>
          </a:stretch>
        </p:blipFill>
        <p:spPr bwMode="auto">
          <a:xfrm>
            <a:off x="2284078" y="48300"/>
            <a:ext cx="4813848" cy="2173994"/>
          </a:xfrm>
          <a:prstGeom prst="rect">
            <a:avLst/>
          </a:prstGeom>
          <a:noFill/>
          <a:ln w="9525">
            <a:noFill/>
            <a:miter lim="800000"/>
            <a:headEnd/>
            <a:tailEnd/>
          </a:ln>
        </p:spPr>
      </p:pic>
      <p:sp>
        <p:nvSpPr>
          <p:cNvPr id="9" name="TextBox 8"/>
          <p:cNvSpPr txBox="1"/>
          <p:nvPr/>
        </p:nvSpPr>
        <p:spPr>
          <a:xfrm>
            <a:off x="0" y="5094582"/>
            <a:ext cx="9122226" cy="1384995"/>
          </a:xfrm>
          <a:prstGeom prst="rect">
            <a:avLst/>
          </a:prstGeom>
          <a:noFill/>
        </p:spPr>
        <p:txBody>
          <a:bodyPr wrap="square" rtlCol="0">
            <a:spAutoFit/>
          </a:bodyPr>
          <a:lstStyle/>
          <a:p>
            <a:r>
              <a:rPr lang="en-US" sz="2800" b="1" dirty="0"/>
              <a:t>Meaning: </a:t>
            </a:r>
            <a:r>
              <a:rPr lang="en-US" sz="2800" dirty="0"/>
              <a:t>The first shot of the house can be compared to the image of Maria in the convent; she is moving from a sheltered, comfortable environment to an imposing one.</a:t>
            </a:r>
          </a:p>
        </p:txBody>
      </p:sp>
      <p:sp>
        <p:nvSpPr>
          <p:cNvPr id="2" name="Arrow: Curved Right 1">
            <a:extLst>
              <a:ext uri="{FF2B5EF4-FFF2-40B4-BE49-F238E27FC236}">
                <a16:creationId xmlns:a16="http://schemas.microsoft.com/office/drawing/2014/main" id="{25FC30D3-E5B6-4A93-8017-81AEF7510928}"/>
              </a:ext>
            </a:extLst>
          </p:cNvPr>
          <p:cNvSpPr/>
          <p:nvPr/>
        </p:nvSpPr>
        <p:spPr>
          <a:xfrm>
            <a:off x="914400" y="533400"/>
            <a:ext cx="914400" cy="2590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59" y="115030"/>
            <a:ext cx="3693459" cy="4742489"/>
          </a:xfrm>
        </p:spPr>
        <p:txBody>
          <a:bodyPr>
            <a:noAutofit/>
          </a:bodyPr>
          <a:lstStyle/>
          <a:p>
            <a:pPr>
              <a:buNone/>
            </a:pPr>
            <a:r>
              <a:rPr lang="en-US" sz="2800" b="1" dirty="0"/>
              <a:t>Eye line match</a:t>
            </a:r>
            <a:r>
              <a:rPr lang="en-US" sz="2800" dirty="0"/>
              <a:t>: Maria sees home: </a:t>
            </a:r>
          </a:p>
          <a:p>
            <a:pPr>
              <a:buNone/>
            </a:pPr>
            <a:r>
              <a:rPr lang="en-US" sz="2800" dirty="0"/>
              <a:t>    “Oh, help” </a:t>
            </a:r>
          </a:p>
          <a:p>
            <a:pPr marL="573088" indent="-231775"/>
            <a:r>
              <a:rPr lang="en-US" sz="2800" dirty="0"/>
              <a:t>overwhelmed</a:t>
            </a:r>
          </a:p>
          <a:p>
            <a:pPr>
              <a:buNone/>
            </a:pPr>
            <a:endParaRPr lang="en-US" sz="2800" dirty="0"/>
          </a:p>
          <a:p>
            <a:pPr>
              <a:buNone/>
            </a:pPr>
            <a:endParaRPr lang="en-US" sz="2800" dirty="0"/>
          </a:p>
          <a:p>
            <a:pPr>
              <a:buNone/>
            </a:pPr>
            <a:r>
              <a:rPr lang="en-US" sz="2800" b="1" dirty="0"/>
              <a:t>Mise-en-scene and No sound</a:t>
            </a:r>
            <a:r>
              <a:rPr lang="en-US" sz="2800" dirty="0"/>
              <a:t>: inside the Von Trapp household: </a:t>
            </a:r>
          </a:p>
          <a:p>
            <a:pPr marL="573088" indent="-231775"/>
            <a:r>
              <a:rPr lang="en-US" sz="2800" dirty="0"/>
              <a:t>sterility of the “home”</a:t>
            </a:r>
          </a:p>
          <a:p>
            <a:pPr marL="573088" indent="-231775"/>
            <a:r>
              <a:rPr lang="en-US" sz="2800" dirty="0"/>
              <a:t>Maria’s shock, intimidation</a:t>
            </a:r>
          </a:p>
        </p:txBody>
      </p:sp>
      <p:pic>
        <p:nvPicPr>
          <p:cNvPr id="6147" name="Picture 3"/>
          <p:cNvPicPr>
            <a:picLocks noChangeAspect="1" noChangeArrowheads="1"/>
          </p:cNvPicPr>
          <p:nvPr/>
        </p:nvPicPr>
        <p:blipFill>
          <a:blip r:embed="rId2" cstate="print"/>
          <a:srcRect l="28331" t="34375" r="23060" b="27083"/>
          <a:stretch>
            <a:fillRect/>
          </a:stretch>
        </p:blipFill>
        <p:spPr bwMode="auto">
          <a:xfrm>
            <a:off x="2895600" y="533400"/>
            <a:ext cx="5640856" cy="2514599"/>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l="28331" t="34375" r="21889" b="26042"/>
          <a:stretch>
            <a:fillRect/>
          </a:stretch>
        </p:blipFill>
        <p:spPr bwMode="auto">
          <a:xfrm>
            <a:off x="3059984" y="4082733"/>
            <a:ext cx="5941819" cy="2720352"/>
          </a:xfrm>
          <a:prstGeom prst="rect">
            <a:avLst/>
          </a:prstGeom>
          <a:noFill/>
          <a:ln w="9525">
            <a:noFill/>
            <a:miter lim="800000"/>
            <a:headEnd/>
            <a:tailEnd/>
          </a:ln>
        </p:spPr>
      </p:pic>
      <p:sp>
        <p:nvSpPr>
          <p:cNvPr id="10" name="Speech Bubble: Rectangle with Corners Rounded 9">
            <a:extLst>
              <a:ext uri="{FF2B5EF4-FFF2-40B4-BE49-F238E27FC236}">
                <a16:creationId xmlns:a16="http://schemas.microsoft.com/office/drawing/2014/main" id="{59ED69D5-5EDA-4754-A62B-8455BDA8F809}"/>
              </a:ext>
            </a:extLst>
          </p:cNvPr>
          <p:cNvSpPr/>
          <p:nvPr/>
        </p:nvSpPr>
        <p:spPr>
          <a:xfrm rot="890029">
            <a:off x="5973816" y="2932968"/>
            <a:ext cx="3009900" cy="1066800"/>
          </a:xfrm>
          <a:prstGeom prst="wedgeRoundRectCallout">
            <a:avLst>
              <a:gd name="adj1" fmla="val -20833"/>
              <a:gd name="adj2" fmla="val 7762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5C60158-4829-4094-9062-F935F13E3DEA}"/>
              </a:ext>
            </a:extLst>
          </p:cNvPr>
          <p:cNvSpPr txBox="1"/>
          <p:nvPr/>
        </p:nvSpPr>
        <p:spPr>
          <a:xfrm rot="943245">
            <a:off x="5990664" y="2889287"/>
            <a:ext cx="2839571" cy="1154162"/>
          </a:xfrm>
          <a:prstGeom prst="rect">
            <a:avLst/>
          </a:prstGeom>
          <a:noFill/>
        </p:spPr>
        <p:txBody>
          <a:bodyPr wrap="square" rtlCol="0">
            <a:spAutoFit/>
          </a:bodyPr>
          <a:lstStyle/>
          <a:p>
            <a:pPr algn="ctr"/>
            <a:r>
              <a:rPr lang="en-US" sz="2300" b="1" dirty="0"/>
              <a:t>Note that this slide has been revised to condense text</a:t>
            </a:r>
          </a:p>
        </p:txBody>
      </p:sp>
    </p:spTree>
    <p:extLst>
      <p:ext uri="{BB962C8B-B14F-4D97-AF65-F5344CB8AC3E}">
        <p14:creationId xmlns:p14="http://schemas.microsoft.com/office/powerpoint/2010/main" val="32342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
            <a:ext cx="8229600" cy="1143000"/>
          </a:xfrm>
        </p:spPr>
        <p:txBody>
          <a:bodyPr/>
          <a:lstStyle/>
          <a:p>
            <a:r>
              <a:rPr lang="en-US" dirty="0"/>
              <a:t>Film Credits</a:t>
            </a:r>
          </a:p>
        </p:txBody>
      </p:sp>
      <p:sp>
        <p:nvSpPr>
          <p:cNvPr id="3" name="Content Placeholder 2"/>
          <p:cNvSpPr>
            <a:spLocks noGrp="1"/>
          </p:cNvSpPr>
          <p:nvPr>
            <p:ph idx="1"/>
          </p:nvPr>
        </p:nvSpPr>
        <p:spPr>
          <a:xfrm>
            <a:off x="457200" y="1928018"/>
            <a:ext cx="8229600" cy="4525963"/>
          </a:xfrm>
        </p:spPr>
        <p:txBody>
          <a:bodyPr>
            <a:normAutofit lnSpcReduction="10000"/>
          </a:bodyPr>
          <a:lstStyle/>
          <a:p>
            <a:r>
              <a:rPr lang="en-US" sz="3600" dirty="0"/>
              <a:t>Released in 1965</a:t>
            </a:r>
          </a:p>
          <a:p>
            <a:r>
              <a:rPr lang="en-US" sz="3600" dirty="0"/>
              <a:t>Film adaptation of the </a:t>
            </a:r>
          </a:p>
          <a:p>
            <a:pPr marL="0" indent="0">
              <a:buNone/>
            </a:pPr>
            <a:r>
              <a:rPr lang="en-US" sz="3600" dirty="0"/>
              <a:t>Broadway show </a:t>
            </a:r>
          </a:p>
          <a:p>
            <a:pPr marL="0" indent="0">
              <a:buNone/>
            </a:pPr>
            <a:r>
              <a:rPr lang="en-US" sz="3600" dirty="0"/>
              <a:t>Crew Credits:</a:t>
            </a:r>
          </a:p>
          <a:p>
            <a:pPr lvl="1"/>
            <a:r>
              <a:rPr lang="en-US" sz="3200" dirty="0"/>
              <a:t>Director: Robert Wise</a:t>
            </a:r>
          </a:p>
          <a:p>
            <a:pPr lvl="1"/>
            <a:r>
              <a:rPr lang="en-US" sz="3200" dirty="0"/>
              <a:t>Screenwriter: Ernest Lehman</a:t>
            </a:r>
          </a:p>
          <a:p>
            <a:pPr lvl="1"/>
            <a:r>
              <a:rPr lang="en-US" sz="3200" dirty="0"/>
              <a:t>Music </a:t>
            </a:r>
            <a:r>
              <a:rPr lang="en-US" sz="3200"/>
              <a:t>and Lyrics: </a:t>
            </a:r>
            <a:r>
              <a:rPr lang="en-US" sz="3200" dirty="0"/>
              <a:t>Richard Rodgers and Oscar Hammerstein</a:t>
            </a:r>
          </a:p>
          <a:p>
            <a:pPr lvl="1"/>
            <a:endParaRPr lang="en-US" sz="3200" dirty="0"/>
          </a:p>
        </p:txBody>
      </p:sp>
      <p:pic>
        <p:nvPicPr>
          <p:cNvPr id="13314" name="Picture 2" descr="http://upload.wikimedia.org/wikipedia/en/thumb/c/c6/Sound_of_music.jpg/220px-Sound_of_music.jpg">
            <a:hlinkClick r:id="rId2"/>
          </p:cNvPr>
          <p:cNvPicPr>
            <a:picLocks noChangeAspect="1" noChangeArrowheads="1"/>
          </p:cNvPicPr>
          <p:nvPr/>
        </p:nvPicPr>
        <p:blipFill>
          <a:blip r:embed="rId3" cstate="print"/>
          <a:srcRect/>
          <a:stretch>
            <a:fillRect/>
          </a:stretch>
        </p:blipFill>
        <p:spPr bwMode="auto">
          <a:xfrm>
            <a:off x="5562600" y="501267"/>
            <a:ext cx="2875546" cy="3973484"/>
          </a:xfrm>
          <a:prstGeom prst="rect">
            <a:avLst/>
          </a:prstGeom>
          <a:noFill/>
        </p:spPr>
      </p:pic>
    </p:spTree>
    <p:extLst>
      <p:ext uri="{BB962C8B-B14F-4D97-AF65-F5344CB8AC3E}">
        <p14:creationId xmlns:p14="http://schemas.microsoft.com/office/powerpoint/2010/main" val="3869634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Awards</a:t>
            </a:r>
          </a:p>
        </p:txBody>
      </p:sp>
      <p:sp>
        <p:nvSpPr>
          <p:cNvPr id="3" name="Content Placeholder 2"/>
          <p:cNvSpPr>
            <a:spLocks noGrp="1"/>
          </p:cNvSpPr>
          <p:nvPr>
            <p:ph idx="1"/>
          </p:nvPr>
        </p:nvSpPr>
        <p:spPr>
          <a:xfrm>
            <a:off x="228600" y="1295400"/>
            <a:ext cx="6553200" cy="5029200"/>
          </a:xfrm>
        </p:spPr>
        <p:txBody>
          <a:bodyPr>
            <a:normAutofit fontScale="92500" lnSpcReduction="10000"/>
          </a:bodyPr>
          <a:lstStyle/>
          <a:p>
            <a:pPr lvl="0"/>
            <a:r>
              <a:rPr lang="en-US" sz="2600" dirty="0">
                <a:solidFill>
                  <a:prstClr val="black"/>
                </a:solidFill>
              </a:rPr>
              <a:t>Oscars: Won for</a:t>
            </a:r>
          </a:p>
          <a:p>
            <a:pPr lvl="1"/>
            <a:r>
              <a:rPr lang="en-US" sz="2600" dirty="0">
                <a:solidFill>
                  <a:prstClr val="black"/>
                </a:solidFill>
              </a:rPr>
              <a:t>Best Director</a:t>
            </a:r>
          </a:p>
          <a:p>
            <a:pPr lvl="1"/>
            <a:r>
              <a:rPr lang="en-US" sz="2600" dirty="0">
                <a:solidFill>
                  <a:prstClr val="black"/>
                </a:solidFill>
              </a:rPr>
              <a:t>Best Film Editing</a:t>
            </a:r>
          </a:p>
          <a:p>
            <a:pPr lvl="1"/>
            <a:r>
              <a:rPr lang="en-US" sz="2600" dirty="0">
                <a:solidFill>
                  <a:prstClr val="black"/>
                </a:solidFill>
              </a:rPr>
              <a:t>Best Music, Scoring of Music, Adaption or treatment</a:t>
            </a:r>
          </a:p>
          <a:p>
            <a:pPr lvl="1"/>
            <a:r>
              <a:rPr lang="en-US" sz="2600" dirty="0">
                <a:solidFill>
                  <a:prstClr val="black"/>
                </a:solidFill>
              </a:rPr>
              <a:t>Best Picture</a:t>
            </a:r>
          </a:p>
          <a:p>
            <a:pPr lvl="1"/>
            <a:r>
              <a:rPr lang="en-US" sz="2600" dirty="0">
                <a:solidFill>
                  <a:prstClr val="black"/>
                </a:solidFill>
              </a:rPr>
              <a:t>Best Sound</a:t>
            </a:r>
          </a:p>
          <a:p>
            <a:pPr marL="514350" lvl="0" indent="-457200"/>
            <a:r>
              <a:rPr lang="en-US" sz="2600" dirty="0">
                <a:solidFill>
                  <a:prstClr val="black"/>
                </a:solidFill>
              </a:rPr>
              <a:t>Golden Globes: Won for</a:t>
            </a:r>
          </a:p>
          <a:p>
            <a:pPr marL="914400" lvl="1" indent="-457200"/>
            <a:r>
              <a:rPr lang="en-US" sz="2600" dirty="0">
                <a:solidFill>
                  <a:prstClr val="black"/>
                </a:solidFill>
              </a:rPr>
              <a:t>Best Motion Picture: Comedy or Musical</a:t>
            </a:r>
          </a:p>
          <a:p>
            <a:pPr marL="914400" lvl="1" indent="-457200"/>
            <a:r>
              <a:rPr lang="en-US" sz="2600" dirty="0">
                <a:solidFill>
                  <a:prstClr val="black"/>
                </a:solidFill>
              </a:rPr>
              <a:t>Best Motion Picture Actress: Comedy or Musical</a:t>
            </a:r>
          </a:p>
          <a:p>
            <a:pPr marL="514350" lvl="0" indent="-457200"/>
            <a:r>
              <a:rPr lang="en-US" sz="2600" dirty="0">
                <a:solidFill>
                  <a:prstClr val="black"/>
                </a:solidFill>
              </a:rPr>
              <a:t>Was nominated for/won numerous other film awards</a:t>
            </a:r>
          </a:p>
          <a:p>
            <a:pPr marL="57150" lvl="0" indent="0">
              <a:buNone/>
            </a:pPr>
            <a:endParaRPr lang="en-US" sz="2200" dirty="0">
              <a:solidFill>
                <a:prstClr val="black"/>
              </a:solidFill>
            </a:endParaRPr>
          </a:p>
          <a:p>
            <a:endParaRPr lang="en-US" dirty="0"/>
          </a:p>
        </p:txBody>
      </p:sp>
      <p:pic>
        <p:nvPicPr>
          <p:cNvPr id="12290" name="Picture 2" descr="http://drjoy.com/drjoysblog/wp-content/uploads/2011/01/oscar_trophy2.jpg">
            <a:hlinkClick r:id="rId2"/>
          </p:cNvPr>
          <p:cNvPicPr>
            <a:picLocks noChangeAspect="1" noChangeArrowheads="1"/>
          </p:cNvPicPr>
          <p:nvPr/>
        </p:nvPicPr>
        <p:blipFill>
          <a:blip r:embed="rId3" cstate="print"/>
          <a:srcRect/>
          <a:stretch>
            <a:fillRect/>
          </a:stretch>
        </p:blipFill>
        <p:spPr bwMode="auto">
          <a:xfrm>
            <a:off x="6629400" y="990600"/>
            <a:ext cx="2155472" cy="4953000"/>
          </a:xfrm>
          <a:prstGeom prst="rect">
            <a:avLst/>
          </a:prstGeom>
          <a:noFill/>
        </p:spPr>
      </p:pic>
    </p:spTree>
    <p:extLst>
      <p:ext uri="{BB962C8B-B14F-4D97-AF65-F5344CB8AC3E}">
        <p14:creationId xmlns:p14="http://schemas.microsoft.com/office/powerpoint/2010/main" val="86880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Actors</a:t>
            </a:r>
          </a:p>
        </p:txBody>
      </p:sp>
      <p:pic>
        <p:nvPicPr>
          <p:cNvPr id="11266" name="Picture 2" descr="http://www.biography.com/imported/images/Biography/Images/Profiles/A/Dame-Julie-Andrews-9184978-2-402.jpg">
            <a:hlinkClick r:id="rId2"/>
          </p:cNvPr>
          <p:cNvPicPr>
            <a:picLocks noChangeAspect="1" noChangeArrowheads="1"/>
          </p:cNvPicPr>
          <p:nvPr/>
        </p:nvPicPr>
        <p:blipFill>
          <a:blip r:embed="rId3" cstate="print"/>
          <a:srcRect/>
          <a:stretch>
            <a:fillRect/>
          </a:stretch>
        </p:blipFill>
        <p:spPr bwMode="auto">
          <a:xfrm>
            <a:off x="2414071" y="1295400"/>
            <a:ext cx="2209800" cy="2209801"/>
          </a:xfrm>
          <a:prstGeom prst="rect">
            <a:avLst/>
          </a:prstGeom>
          <a:noFill/>
        </p:spPr>
      </p:pic>
      <p:pic>
        <p:nvPicPr>
          <p:cNvPr id="11270" name="Picture 6" descr="http://gossipextra.com/wp-content/uploads/2012/02/christopher_plummer_oscars_manalapan1.jpg">
            <a:hlinkClick r:id="rId4"/>
          </p:cNvPr>
          <p:cNvPicPr>
            <a:picLocks noChangeAspect="1" noChangeArrowheads="1"/>
          </p:cNvPicPr>
          <p:nvPr/>
        </p:nvPicPr>
        <p:blipFill>
          <a:blip r:embed="rId5" cstate="print"/>
          <a:srcRect/>
          <a:stretch>
            <a:fillRect/>
          </a:stretch>
        </p:blipFill>
        <p:spPr bwMode="auto">
          <a:xfrm>
            <a:off x="3633271" y="3657600"/>
            <a:ext cx="1981200" cy="2778827"/>
          </a:xfrm>
          <a:prstGeom prst="rect">
            <a:avLst/>
          </a:prstGeom>
          <a:noFill/>
        </p:spPr>
      </p:pic>
      <p:pic>
        <p:nvPicPr>
          <p:cNvPr id="1026" name="Picture 2" descr="http://t2.gstatic.com/images?q=tbn:ANd9GcTVrm5kzb34rEk62wbe4ln08XlyhNXcsrDv6vpEc7hN72iZ0kO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1329855"/>
            <a:ext cx="1752600" cy="2192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0.gstatic.com/images?q=tbn:ANd9GcTXedpRhmmMWNNEvp4Q3jlLmc1RQ48wEEV9ZynAGhUU-pe4KXrC">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866" y="4127850"/>
            <a:ext cx="3105150" cy="19907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53000" y="1527672"/>
            <a:ext cx="3429000" cy="1323439"/>
          </a:xfrm>
          <a:prstGeom prst="rect">
            <a:avLst/>
          </a:prstGeom>
          <a:noFill/>
        </p:spPr>
        <p:txBody>
          <a:bodyPr wrap="square" rtlCol="0">
            <a:spAutoFit/>
          </a:bodyPr>
          <a:lstStyle/>
          <a:p>
            <a:r>
              <a:rPr lang="en-US" sz="4000" dirty="0"/>
              <a:t>Maria: </a:t>
            </a:r>
          </a:p>
          <a:p>
            <a:r>
              <a:rPr lang="en-US" sz="4000" dirty="0"/>
              <a:t>Julie Andrews</a:t>
            </a:r>
          </a:p>
        </p:txBody>
      </p:sp>
      <p:sp>
        <p:nvSpPr>
          <p:cNvPr id="6" name="TextBox 5"/>
          <p:cNvSpPr txBox="1"/>
          <p:nvPr/>
        </p:nvSpPr>
        <p:spPr>
          <a:xfrm>
            <a:off x="5791200" y="4127850"/>
            <a:ext cx="3429000" cy="1569660"/>
          </a:xfrm>
          <a:prstGeom prst="rect">
            <a:avLst/>
          </a:prstGeom>
          <a:noFill/>
        </p:spPr>
        <p:txBody>
          <a:bodyPr wrap="square" rtlCol="0">
            <a:spAutoFit/>
          </a:bodyPr>
          <a:lstStyle/>
          <a:p>
            <a:r>
              <a:rPr lang="en-US" sz="3200" dirty="0"/>
              <a:t>Captain Von Trapp: Christopher Plummer</a:t>
            </a:r>
          </a:p>
        </p:txBody>
      </p:sp>
    </p:spTree>
    <p:extLst>
      <p:ext uri="{BB962C8B-B14F-4D97-AF65-F5344CB8AC3E}">
        <p14:creationId xmlns:p14="http://schemas.microsoft.com/office/powerpoint/2010/main" val="126208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Essential Plot Points</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	The film is set in Salzburg, Austria in “the last Golden Days of the Thirties,” for the story begins right before the start of WWII.  A spirited young woman named Maria is finding it difficult to fit in at the abbey where she is learning to become a nun.  Against her wishes, she is sent by the Mother Abbess to become a governess of seven children at the Von Trapp household where the children’s father has become disconnected ever since the death of his wife.  As Maria attempts to bring the Von Trapp family together, the world around them is slowly falling apart as WW2 approaches and the Nazis attempt to recruit Captain Von Trapp.  </a:t>
            </a:r>
          </a:p>
        </p:txBody>
      </p:sp>
    </p:spTree>
    <p:extLst>
      <p:ext uri="{BB962C8B-B14F-4D97-AF65-F5344CB8AC3E}">
        <p14:creationId xmlns:p14="http://schemas.microsoft.com/office/powerpoint/2010/main" val="3685868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Have Confidence”</a:t>
            </a:r>
          </a:p>
        </p:txBody>
      </p:sp>
      <p:sp>
        <p:nvSpPr>
          <p:cNvPr id="3" name="Content Placeholder 2"/>
          <p:cNvSpPr>
            <a:spLocks noGrp="1"/>
          </p:cNvSpPr>
          <p:nvPr>
            <p:ph idx="1"/>
          </p:nvPr>
        </p:nvSpPr>
        <p:spPr/>
        <p:txBody>
          <a:bodyPr/>
          <a:lstStyle/>
          <a:p>
            <a:pPr marL="0" indent="0">
              <a:buNone/>
            </a:pPr>
            <a:r>
              <a:rPr lang="en-US" dirty="0"/>
              <a:t>	This scene takes place right after the Mother Abbess has sent Maria away from the abbey. Maria is wondering what her life will be like and if she will succeed in being Governess to seven children.  She sings “I Have Confidence” as she travels to the Von Trapp household.</a:t>
            </a:r>
          </a:p>
          <a:p>
            <a:pPr marL="0" indent="0">
              <a:buNone/>
            </a:pPr>
            <a:endParaRPr lang="en-US" dirty="0"/>
          </a:p>
          <a:p>
            <a:pPr marL="0" indent="0">
              <a:buNone/>
            </a:pPr>
            <a:r>
              <a:rPr lang="en-US" sz="2400" i="1" dirty="0"/>
              <a:t>				*See </a:t>
            </a:r>
            <a:r>
              <a:rPr lang="en-US" sz="2400" i="1" dirty="0" err="1"/>
              <a:t>flashdrive</a:t>
            </a:r>
            <a:r>
              <a:rPr lang="en-US" sz="2400" i="1" dirty="0"/>
              <a:t> for clip</a:t>
            </a:r>
          </a:p>
        </p:txBody>
      </p:sp>
      <p:pic>
        <p:nvPicPr>
          <p:cNvPr id="5" name="Graphic 4" descr="Clapper board">
            <a:extLst>
              <a:ext uri="{FF2B5EF4-FFF2-40B4-BE49-F238E27FC236}">
                <a16:creationId xmlns:a16="http://schemas.microsoft.com/office/drawing/2014/main" id="{C711A217-49CA-4B32-B432-C775E39738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24200" y="4953000"/>
            <a:ext cx="914400" cy="914400"/>
          </a:xfrm>
          <a:prstGeom prst="rect">
            <a:avLst/>
          </a:prstGeom>
        </p:spPr>
      </p:pic>
    </p:spTree>
    <p:extLst>
      <p:ext uri="{BB962C8B-B14F-4D97-AF65-F5344CB8AC3E}">
        <p14:creationId xmlns:p14="http://schemas.microsoft.com/office/powerpoint/2010/main" val="363199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CAFC-6E2C-4063-9D33-D6C19A7E7CE1}"/>
              </a:ext>
            </a:extLst>
          </p:cNvPr>
          <p:cNvSpPr>
            <a:spLocks noGrp="1"/>
          </p:cNvSpPr>
          <p:nvPr>
            <p:ph type="title"/>
          </p:nvPr>
        </p:nvSpPr>
        <p:spPr/>
        <p:txBody>
          <a:bodyPr/>
          <a:lstStyle/>
          <a:p>
            <a:r>
              <a:rPr lang="en-US" dirty="0"/>
              <a:t>THESIS</a:t>
            </a:r>
          </a:p>
        </p:txBody>
      </p:sp>
      <p:sp>
        <p:nvSpPr>
          <p:cNvPr id="3" name="Content Placeholder 2">
            <a:extLst>
              <a:ext uri="{FF2B5EF4-FFF2-40B4-BE49-F238E27FC236}">
                <a16:creationId xmlns:a16="http://schemas.microsoft.com/office/drawing/2014/main" id="{5E5C4BFB-48CE-4110-822A-9FA771B5D6D3}"/>
              </a:ext>
            </a:extLst>
          </p:cNvPr>
          <p:cNvSpPr>
            <a:spLocks noGrp="1"/>
          </p:cNvSpPr>
          <p:nvPr>
            <p:ph idx="1"/>
          </p:nvPr>
        </p:nvSpPr>
        <p:spPr/>
        <p:txBody>
          <a:bodyPr/>
          <a:lstStyle/>
          <a:p>
            <a:r>
              <a:rPr lang="en-US" dirty="0"/>
              <a:t>Through lighting, framing, angles, sound, and mise </a:t>
            </a:r>
            <a:r>
              <a:rPr lang="en-US" dirty="0" err="1"/>
              <a:t>en</a:t>
            </a:r>
            <a:r>
              <a:rPr lang="en-US" dirty="0"/>
              <a:t> scene, the director conveys Maria’s uncertainty as she leaves the safety of the abbey for the challenge of the Von Trapp family and finding her own path in life.</a:t>
            </a:r>
          </a:p>
        </p:txBody>
      </p:sp>
    </p:spTree>
    <p:extLst>
      <p:ext uri="{BB962C8B-B14F-4D97-AF65-F5344CB8AC3E}">
        <p14:creationId xmlns:p14="http://schemas.microsoft.com/office/powerpoint/2010/main" val="323255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0"/>
            <a:ext cx="4267200" cy="3200400"/>
          </a:xfrm>
        </p:spPr>
        <p:txBody>
          <a:bodyPr>
            <a:normAutofit/>
          </a:bodyPr>
          <a:lstStyle/>
          <a:p>
            <a:pPr>
              <a:buNone/>
            </a:pPr>
            <a:r>
              <a:rPr lang="en-US" sz="2800" b="1" dirty="0"/>
              <a:t>Tilt</a:t>
            </a:r>
            <a:r>
              <a:rPr lang="en-US" sz="2800" dirty="0"/>
              <a:t>: from sky to inside the abbey</a:t>
            </a:r>
          </a:p>
          <a:p>
            <a:pPr>
              <a:buNone/>
            </a:pPr>
            <a:r>
              <a:rPr lang="en-US" sz="2800" b="1" dirty="0"/>
              <a:t>Diegetic sound</a:t>
            </a:r>
            <a:r>
              <a:rPr lang="en-US" sz="2800" dirty="0"/>
              <a:t>: Nuns singing</a:t>
            </a:r>
          </a:p>
          <a:p>
            <a:pPr>
              <a:buNone/>
            </a:pPr>
            <a:r>
              <a:rPr lang="en-US" sz="2800" b="1" dirty="0"/>
              <a:t>Long Shot</a:t>
            </a:r>
            <a:r>
              <a:rPr lang="en-US" sz="2800" dirty="0"/>
              <a:t>: Maria in the abbey</a:t>
            </a:r>
          </a:p>
        </p:txBody>
      </p:sp>
      <p:pic>
        <p:nvPicPr>
          <p:cNvPr id="1026" name="Picture 2"/>
          <p:cNvPicPr>
            <a:picLocks noChangeAspect="1" noChangeArrowheads="1"/>
          </p:cNvPicPr>
          <p:nvPr/>
        </p:nvPicPr>
        <p:blipFill>
          <a:blip r:embed="rId3" cstate="print"/>
          <a:srcRect l="1171" t="10417" b="11458"/>
          <a:stretch>
            <a:fillRect/>
          </a:stretch>
        </p:blipFill>
        <p:spPr bwMode="auto">
          <a:xfrm>
            <a:off x="1" y="4724400"/>
            <a:ext cx="4724400" cy="213359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8331" t="34375" r="23060" b="27083"/>
          <a:stretch>
            <a:fillRect/>
          </a:stretch>
        </p:blipFill>
        <p:spPr bwMode="auto">
          <a:xfrm>
            <a:off x="0" y="0"/>
            <a:ext cx="4724400" cy="207131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28331" t="34375" r="23060" b="27083"/>
          <a:stretch>
            <a:fillRect/>
          </a:stretch>
        </p:blipFill>
        <p:spPr bwMode="auto">
          <a:xfrm>
            <a:off x="0" y="2362200"/>
            <a:ext cx="4724400" cy="2140027"/>
          </a:xfrm>
          <a:prstGeom prst="rect">
            <a:avLst/>
          </a:prstGeom>
          <a:noFill/>
          <a:ln w="9525">
            <a:noFill/>
            <a:miter lim="800000"/>
            <a:headEnd/>
            <a:tailEnd/>
          </a:ln>
        </p:spPr>
      </p:pic>
      <p:sp>
        <p:nvSpPr>
          <p:cNvPr id="7" name="TextBox 6"/>
          <p:cNvSpPr txBox="1"/>
          <p:nvPr/>
        </p:nvSpPr>
        <p:spPr>
          <a:xfrm>
            <a:off x="4876800" y="2895600"/>
            <a:ext cx="4038600" cy="3816429"/>
          </a:xfrm>
          <a:prstGeom prst="rect">
            <a:avLst/>
          </a:prstGeom>
          <a:noFill/>
        </p:spPr>
        <p:txBody>
          <a:bodyPr wrap="square" rtlCol="0">
            <a:spAutoFit/>
          </a:bodyPr>
          <a:lstStyle/>
          <a:p>
            <a:r>
              <a:rPr lang="en-US" sz="2200" b="1" dirty="0"/>
              <a:t>Meaning: </a:t>
            </a:r>
            <a:r>
              <a:rPr lang="en-US" sz="2200" dirty="0"/>
              <a:t>The tilt camera movement to inside the claustrophobic space inside the abbey indicates how small Maria’s world is at the moment and how Maria is not meant to be confined.  The nuns singing in the background help to show how all Maria is looking for is her own voice and her own special path in life.</a:t>
            </a:r>
          </a:p>
        </p:txBody>
      </p:sp>
    </p:spTree>
    <p:extLst>
      <p:ext uri="{BB962C8B-B14F-4D97-AF65-F5344CB8AC3E}">
        <p14:creationId xmlns:p14="http://schemas.microsoft.com/office/powerpoint/2010/main" val="3204450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0"/>
            <a:ext cx="4267200" cy="3200400"/>
          </a:xfrm>
        </p:spPr>
        <p:txBody>
          <a:bodyPr>
            <a:normAutofit/>
          </a:bodyPr>
          <a:lstStyle/>
          <a:p>
            <a:pPr>
              <a:buNone/>
            </a:pPr>
            <a:r>
              <a:rPr lang="en-US" sz="2800" b="1" dirty="0"/>
              <a:t>Tilt</a:t>
            </a:r>
            <a:r>
              <a:rPr lang="en-US" sz="2800" dirty="0"/>
              <a:t>: from sky to inside the abbey</a:t>
            </a:r>
          </a:p>
          <a:p>
            <a:pPr>
              <a:buNone/>
            </a:pPr>
            <a:r>
              <a:rPr lang="en-US" sz="2800" b="1" dirty="0"/>
              <a:t>Diegetic sound</a:t>
            </a:r>
            <a:r>
              <a:rPr lang="en-US" sz="2800" dirty="0"/>
              <a:t>: Nuns singing</a:t>
            </a:r>
          </a:p>
          <a:p>
            <a:pPr>
              <a:buNone/>
            </a:pPr>
            <a:r>
              <a:rPr lang="en-US" sz="2800" b="1" dirty="0"/>
              <a:t>Long Shot</a:t>
            </a:r>
            <a:r>
              <a:rPr lang="en-US" sz="2800" dirty="0"/>
              <a:t>: Maria in the abbey</a:t>
            </a:r>
          </a:p>
        </p:txBody>
      </p:sp>
      <p:pic>
        <p:nvPicPr>
          <p:cNvPr id="1026" name="Picture 2"/>
          <p:cNvPicPr>
            <a:picLocks noChangeAspect="1" noChangeArrowheads="1"/>
          </p:cNvPicPr>
          <p:nvPr/>
        </p:nvPicPr>
        <p:blipFill>
          <a:blip r:embed="rId3" cstate="print"/>
          <a:srcRect l="1171" t="10417" b="11458"/>
          <a:stretch>
            <a:fillRect/>
          </a:stretch>
        </p:blipFill>
        <p:spPr bwMode="auto">
          <a:xfrm>
            <a:off x="1" y="4724400"/>
            <a:ext cx="4724400" cy="213359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8331" t="34375" r="23060" b="27083"/>
          <a:stretch>
            <a:fillRect/>
          </a:stretch>
        </p:blipFill>
        <p:spPr bwMode="auto">
          <a:xfrm>
            <a:off x="0" y="0"/>
            <a:ext cx="4724400" cy="207131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28331" t="34375" r="23060" b="27083"/>
          <a:stretch>
            <a:fillRect/>
          </a:stretch>
        </p:blipFill>
        <p:spPr bwMode="auto">
          <a:xfrm>
            <a:off x="0" y="2362200"/>
            <a:ext cx="4724400" cy="2140027"/>
          </a:xfrm>
          <a:prstGeom prst="rect">
            <a:avLst/>
          </a:prstGeom>
          <a:noFill/>
          <a:ln w="9525">
            <a:noFill/>
            <a:miter lim="800000"/>
            <a:headEnd/>
            <a:tailEnd/>
          </a:ln>
        </p:spPr>
      </p:pic>
      <p:sp>
        <p:nvSpPr>
          <p:cNvPr id="7" name="TextBox 6"/>
          <p:cNvSpPr txBox="1"/>
          <p:nvPr/>
        </p:nvSpPr>
        <p:spPr>
          <a:xfrm>
            <a:off x="4876800" y="2895600"/>
            <a:ext cx="4038600" cy="3816429"/>
          </a:xfrm>
          <a:prstGeom prst="rect">
            <a:avLst/>
          </a:prstGeom>
          <a:noFill/>
        </p:spPr>
        <p:txBody>
          <a:bodyPr wrap="square" rtlCol="0">
            <a:spAutoFit/>
          </a:bodyPr>
          <a:lstStyle/>
          <a:p>
            <a:r>
              <a:rPr lang="en-US" sz="2200" b="1" dirty="0"/>
              <a:t>Meaning: </a:t>
            </a:r>
            <a:r>
              <a:rPr lang="en-US" sz="2200" dirty="0"/>
              <a:t>The tilt camera movement to inside the claustrophobic space inside the abbey indicates how small Maria’s world is at the moment and how Maria is not meant to be confined.  The nuns singing in the background help to show how all Maria is looking for is her own voice and her own special path in life.</a:t>
            </a:r>
          </a:p>
        </p:txBody>
      </p:sp>
      <p:sp>
        <p:nvSpPr>
          <p:cNvPr id="4" name="Speech Bubble: Rectangle with Corners Rounded 3">
            <a:extLst>
              <a:ext uri="{FF2B5EF4-FFF2-40B4-BE49-F238E27FC236}">
                <a16:creationId xmlns:a16="http://schemas.microsoft.com/office/drawing/2014/main" id="{A58F091A-446D-4CD8-8CD2-5B92AC0BA81E}"/>
              </a:ext>
            </a:extLst>
          </p:cNvPr>
          <p:cNvSpPr/>
          <p:nvPr/>
        </p:nvSpPr>
        <p:spPr>
          <a:xfrm rot="20334232">
            <a:off x="1028701" y="1549988"/>
            <a:ext cx="7391400" cy="3782172"/>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A661E4-0869-4697-B153-08CEB7EC7A29}"/>
              </a:ext>
            </a:extLst>
          </p:cNvPr>
          <p:cNvSpPr txBox="1"/>
          <p:nvPr/>
        </p:nvSpPr>
        <p:spPr>
          <a:xfrm rot="20305495">
            <a:off x="1278682" y="1669805"/>
            <a:ext cx="6882048" cy="3539430"/>
          </a:xfrm>
          <a:prstGeom prst="rect">
            <a:avLst/>
          </a:prstGeom>
          <a:noFill/>
        </p:spPr>
        <p:txBody>
          <a:bodyPr wrap="square" rtlCol="0">
            <a:spAutoFit/>
          </a:bodyPr>
          <a:lstStyle/>
          <a:p>
            <a:r>
              <a:rPr lang="en-US" sz="2800" b="1" dirty="0">
                <a:solidFill>
                  <a:srgbClr val="0070C0"/>
                </a:solidFill>
              </a:rPr>
              <a:t>Teacher note</a:t>
            </a:r>
            <a:r>
              <a:rPr lang="en-US" sz="2800" dirty="0"/>
              <a:t>:  This student was THOROUGH; you do NOT need so much text/explanation.  I recommend more fragmentary ideas/ highlights.  Why?</a:t>
            </a:r>
          </a:p>
          <a:p>
            <a:pPr marL="285750" indent="-285750">
              <a:buFont typeface="Arial" panose="020B0604020202020204" pitchFamily="34" charset="0"/>
              <a:buChar char="•"/>
            </a:pPr>
            <a:r>
              <a:rPr lang="en-US" sz="2800" dirty="0"/>
              <a:t>Audience doesn’t want to read a lot</a:t>
            </a:r>
          </a:p>
          <a:p>
            <a:pPr marL="285750" indent="-285750">
              <a:buFont typeface="Arial" panose="020B0604020202020204" pitchFamily="34" charset="0"/>
              <a:buChar char="•"/>
            </a:pPr>
            <a:r>
              <a:rPr lang="en-US" sz="2800" dirty="0"/>
              <a:t>Prevents you as presenter from just reading verbatim from slides</a:t>
            </a:r>
          </a:p>
          <a:p>
            <a:pPr marL="285750" indent="-285750" algn="ctr">
              <a:buFont typeface="Arial" panose="020B0604020202020204" pitchFamily="34" charset="0"/>
              <a:buChar char="•"/>
            </a:pPr>
            <a:r>
              <a:rPr lang="en-US" sz="2800" i="1" dirty="0"/>
              <a:t>See next slide for revision</a:t>
            </a:r>
          </a:p>
        </p:txBody>
      </p:sp>
    </p:spTree>
    <p:extLst>
      <p:ext uri="{BB962C8B-B14F-4D97-AF65-F5344CB8AC3E}">
        <p14:creationId xmlns:p14="http://schemas.microsoft.com/office/powerpoint/2010/main" val="2473014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820</Words>
  <Application>Microsoft Office PowerPoint</Application>
  <PresentationFormat>On-screen Show (4:3)</PresentationFormat>
  <Paragraphs>83</Paragraphs>
  <Slides>16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Britannic Bold</vt:lpstr>
      <vt:lpstr>Calibri</vt:lpstr>
      <vt:lpstr>Forte</vt:lpstr>
      <vt:lpstr>Office Theme</vt:lpstr>
      <vt:lpstr>the SOUND of MUSIC</vt:lpstr>
      <vt:lpstr>Film Credits</vt:lpstr>
      <vt:lpstr>Awards</vt:lpstr>
      <vt:lpstr>Actors</vt:lpstr>
      <vt:lpstr>Essential Plot Points</vt:lpstr>
      <vt:lpstr>“I Have Confidence”</vt:lpstr>
      <vt:lpstr>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Central Bucks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Sound of Music</dc:title>
  <dc:creator>Justina Claggett</dc:creator>
  <cp:lastModifiedBy>REMAR, COLLEEN</cp:lastModifiedBy>
  <cp:revision>42</cp:revision>
  <dcterms:created xsi:type="dcterms:W3CDTF">2013-01-16T17:20:38Z</dcterms:created>
  <dcterms:modified xsi:type="dcterms:W3CDTF">2019-01-04T13:51:06Z</dcterms:modified>
</cp:coreProperties>
</file>